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95" autoAdjust="0"/>
  </p:normalViewPr>
  <p:slideViewPr>
    <p:cSldViewPr>
      <p:cViewPr varScale="1">
        <p:scale>
          <a:sx n="69" d="100"/>
          <a:sy n="69" d="100"/>
        </p:scale>
        <p:origin x="14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17-06-2017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eg"/><Relationship Id="rId7" Type="http://schemas.openxmlformats.org/officeDocument/2006/relationships/oleObject" Target="../embeddings/Microsoft_Excel_Chart1.xls"/><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45296" y="1714500"/>
            <a:ext cx="3157538" cy="196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6971" y="1714500"/>
            <a:ext cx="3025775" cy="197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40"/>
          <p:cNvSpPr>
            <a:spLocks noChangeArrowheads="1"/>
          </p:cNvSpPr>
          <p:nvPr/>
        </p:nvSpPr>
        <p:spPr bwMode="auto">
          <a:xfrm>
            <a:off x="3173859" y="900113"/>
            <a:ext cx="5786437"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IDEA : </a:t>
            </a:r>
            <a:r>
              <a:rPr lang="en-US" sz="1000">
                <a:latin typeface="Calibri" panose="020F0502020204030204" pitchFamily="34" charset="0"/>
              </a:rPr>
              <a:t>Provide the five pin hole alignment orientation into the fixture</a:t>
            </a:r>
            <a:endParaRPr lang="en-US" altLang="en-US" sz="1000">
              <a:latin typeface="Calibri" panose="020F0502020204030204" pitchFamily="34" charset="0"/>
            </a:endParaRPr>
          </a:p>
        </p:txBody>
      </p:sp>
      <p:sp>
        <p:nvSpPr>
          <p:cNvPr id="5" name="Rectangle 3"/>
          <p:cNvSpPr>
            <a:spLocks noChangeArrowheads="1"/>
          </p:cNvSpPr>
          <p:nvPr/>
        </p:nvSpPr>
        <p:spPr bwMode="auto">
          <a:xfrm>
            <a:off x="127446" y="214313"/>
            <a:ext cx="144780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000">
              <a:solidFill>
                <a:srgbClr val="000000"/>
              </a:solidFill>
              <a:latin typeface="Calibri" panose="020F0502020204030204" pitchFamily="34" charset="0"/>
            </a:endParaRPr>
          </a:p>
        </p:txBody>
      </p:sp>
      <p:sp>
        <p:nvSpPr>
          <p:cNvPr id="6" name="Rectangle 4"/>
          <p:cNvSpPr>
            <a:spLocks noChangeArrowheads="1"/>
          </p:cNvSpPr>
          <p:nvPr/>
        </p:nvSpPr>
        <p:spPr bwMode="auto">
          <a:xfrm>
            <a:off x="1575246" y="214313"/>
            <a:ext cx="19796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TPM CIRCLE NO :- </a:t>
            </a:r>
            <a:endParaRPr lang="en-US" sz="1000">
              <a:solidFill>
                <a:srgbClr val="0033CC"/>
              </a:solidFill>
              <a:latin typeface="Calibri" panose="020F0502020204030204" pitchFamily="34" charset="0"/>
            </a:endParaRPr>
          </a:p>
        </p:txBody>
      </p:sp>
      <p:sp>
        <p:nvSpPr>
          <p:cNvPr id="7" name="Rectangle 5"/>
          <p:cNvSpPr>
            <a:spLocks noChangeArrowheads="1"/>
          </p:cNvSpPr>
          <p:nvPr/>
        </p:nvSpPr>
        <p:spPr bwMode="auto">
          <a:xfrm>
            <a:off x="1575246" y="366713"/>
            <a:ext cx="19796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TPM CIRCLE NAME:</a:t>
            </a:r>
            <a:endParaRPr lang="en-US" sz="1000">
              <a:latin typeface="Calibri" panose="020F0502020204030204" pitchFamily="34" charset="0"/>
            </a:endParaRPr>
          </a:p>
        </p:txBody>
      </p:sp>
      <p:sp>
        <p:nvSpPr>
          <p:cNvPr id="8" name="Rectangle 6"/>
          <p:cNvSpPr>
            <a:spLocks noChangeArrowheads="1"/>
          </p:cNvSpPr>
          <p:nvPr/>
        </p:nvSpPr>
        <p:spPr bwMode="auto">
          <a:xfrm>
            <a:off x="1575246" y="519113"/>
            <a:ext cx="19796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DEPT :-</a:t>
            </a:r>
            <a:endParaRPr lang="en-US" sz="1000">
              <a:solidFill>
                <a:srgbClr val="000000"/>
              </a:solidFill>
              <a:latin typeface="Calibri" panose="020F0502020204030204" pitchFamily="34" charset="0"/>
            </a:endParaRPr>
          </a:p>
        </p:txBody>
      </p:sp>
      <p:sp>
        <p:nvSpPr>
          <p:cNvPr id="9" name="Rectangle 7"/>
          <p:cNvSpPr>
            <a:spLocks noChangeArrowheads="1"/>
          </p:cNvSpPr>
          <p:nvPr/>
        </p:nvSpPr>
        <p:spPr bwMode="auto">
          <a:xfrm>
            <a:off x="127446" y="671513"/>
            <a:ext cx="11430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CELL:-</a:t>
            </a:r>
            <a:r>
              <a:rPr lang="en-US" sz="1000" b="1">
                <a:solidFill>
                  <a:srgbClr val="000000"/>
                </a:solidFill>
                <a:latin typeface="Calibri" panose="020F0502020204030204" pitchFamily="34" charset="0"/>
              </a:rPr>
              <a:t> </a:t>
            </a:r>
            <a:endParaRPr lang="en-US" sz="1000">
              <a:solidFill>
                <a:srgbClr val="000000"/>
              </a:solidFill>
              <a:latin typeface="Calibri" panose="020F0502020204030204" pitchFamily="34" charset="0"/>
            </a:endParaRPr>
          </a:p>
        </p:txBody>
      </p:sp>
      <p:sp>
        <p:nvSpPr>
          <p:cNvPr id="10" name="Rectangle 8"/>
          <p:cNvSpPr>
            <a:spLocks noChangeArrowheads="1"/>
          </p:cNvSpPr>
          <p:nvPr/>
        </p:nvSpPr>
        <p:spPr bwMode="auto">
          <a:xfrm>
            <a:off x="1270446" y="671513"/>
            <a:ext cx="1903413"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CELL NAME:-</a:t>
            </a:r>
            <a:r>
              <a:rPr lang="en-US" sz="1000">
                <a:latin typeface="Calibri" panose="020F0502020204030204" pitchFamily="34" charset="0"/>
              </a:rPr>
              <a:t> Bracket SPM </a:t>
            </a:r>
          </a:p>
        </p:txBody>
      </p:sp>
      <p:sp>
        <p:nvSpPr>
          <p:cNvPr id="11" name="Rectangle 9"/>
          <p:cNvSpPr>
            <a:spLocks noChangeArrowheads="1"/>
          </p:cNvSpPr>
          <p:nvPr/>
        </p:nvSpPr>
        <p:spPr bwMode="auto">
          <a:xfrm>
            <a:off x="3554859" y="214313"/>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ACTIVITY</a:t>
            </a:r>
          </a:p>
        </p:txBody>
      </p:sp>
      <p:sp>
        <p:nvSpPr>
          <p:cNvPr id="12" name="Rectangle 10"/>
          <p:cNvSpPr>
            <a:spLocks noChangeArrowheads="1"/>
          </p:cNvSpPr>
          <p:nvPr/>
        </p:nvSpPr>
        <p:spPr bwMode="auto">
          <a:xfrm>
            <a:off x="3554859" y="366713"/>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LOSS NO. / STEP</a:t>
            </a:r>
          </a:p>
        </p:txBody>
      </p:sp>
      <p:sp>
        <p:nvSpPr>
          <p:cNvPr id="13" name="Rectangle 11"/>
          <p:cNvSpPr>
            <a:spLocks noChangeArrowheads="1"/>
          </p:cNvSpPr>
          <p:nvPr/>
        </p:nvSpPr>
        <p:spPr bwMode="auto">
          <a:xfrm>
            <a:off x="3554859" y="519113"/>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RESULT AREA</a:t>
            </a:r>
          </a:p>
        </p:txBody>
      </p:sp>
      <p:sp>
        <p:nvSpPr>
          <p:cNvPr id="14" name="Rectangle 12"/>
          <p:cNvSpPr>
            <a:spLocks noChangeArrowheads="1"/>
          </p:cNvSpPr>
          <p:nvPr/>
        </p:nvSpPr>
        <p:spPr bwMode="auto">
          <a:xfrm>
            <a:off x="3173859" y="671513"/>
            <a:ext cx="3121025"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MACHINE / STAGE  :- </a:t>
            </a:r>
            <a:r>
              <a:rPr lang="en-US" sz="1000">
                <a:latin typeface="Calibri" panose="020F0502020204030204" pitchFamily="34" charset="0"/>
              </a:rPr>
              <a:t>A215 Pin pressing</a:t>
            </a:r>
          </a:p>
        </p:txBody>
      </p:sp>
      <p:sp>
        <p:nvSpPr>
          <p:cNvPr id="15" name="Rectangle 13"/>
          <p:cNvSpPr>
            <a:spLocks noChangeArrowheads="1"/>
          </p:cNvSpPr>
          <p:nvPr/>
        </p:nvSpPr>
        <p:spPr bwMode="auto">
          <a:xfrm>
            <a:off x="6294884" y="671513"/>
            <a:ext cx="26654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OPERATION  </a:t>
            </a:r>
            <a:r>
              <a:rPr lang="en-US" sz="1000">
                <a:solidFill>
                  <a:srgbClr val="0033CC"/>
                </a:solidFill>
                <a:latin typeface="Calibri" panose="020F0502020204030204" pitchFamily="34" charset="0"/>
              </a:rPr>
              <a:t>:- </a:t>
            </a:r>
            <a:r>
              <a:rPr lang="en-US" sz="1000">
                <a:latin typeface="Calibri" panose="020F0502020204030204" pitchFamily="34" charset="0"/>
              </a:rPr>
              <a:t>Five Pin pressing </a:t>
            </a:r>
          </a:p>
        </p:txBody>
      </p:sp>
      <p:sp>
        <p:nvSpPr>
          <p:cNvPr id="16" name="Rectangle 14"/>
          <p:cNvSpPr>
            <a:spLocks noChangeArrowheads="1"/>
          </p:cNvSpPr>
          <p:nvPr/>
        </p:nvSpPr>
        <p:spPr bwMode="auto">
          <a:xfrm>
            <a:off x="4772471" y="2143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KK</a:t>
            </a:r>
          </a:p>
        </p:txBody>
      </p:sp>
      <p:sp>
        <p:nvSpPr>
          <p:cNvPr id="17" name="Rectangle 15"/>
          <p:cNvSpPr>
            <a:spLocks noChangeArrowheads="1"/>
          </p:cNvSpPr>
          <p:nvPr/>
        </p:nvSpPr>
        <p:spPr bwMode="auto">
          <a:xfrm>
            <a:off x="7209284" y="214313"/>
            <a:ext cx="1751012"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000">
              <a:solidFill>
                <a:srgbClr val="000000"/>
              </a:solidFill>
              <a:latin typeface="Calibri" panose="020F0502020204030204" pitchFamily="34" charset="0"/>
            </a:endParaRPr>
          </a:p>
        </p:txBody>
      </p:sp>
      <p:sp>
        <p:nvSpPr>
          <p:cNvPr id="18" name="WordArt 16"/>
          <p:cNvSpPr>
            <a:spLocks noChangeArrowheads="1" noChangeShapeType="1" noTextEdit="1"/>
          </p:cNvSpPr>
          <p:nvPr/>
        </p:nvSpPr>
        <p:spPr bwMode="auto">
          <a:xfrm>
            <a:off x="7285484" y="290513"/>
            <a:ext cx="1598612" cy="271462"/>
          </a:xfrm>
          <a:prstGeom prst="rect">
            <a:avLst/>
          </a:prstGeom>
        </p:spPr>
        <p:txBody>
          <a:bodyPr wrap="none" fromWordArt="1">
            <a:prstTxWarp prst="textPlain">
              <a:avLst>
                <a:gd name="adj" fmla="val 50000"/>
              </a:avLst>
            </a:prstTxWarp>
          </a:bodyPr>
          <a:lstStyle/>
          <a:p>
            <a:pPr algn="ctr"/>
            <a:r>
              <a:rPr lang="en-US" sz="1000" kern="10">
                <a:ln w="9525">
                  <a:solidFill>
                    <a:srgbClr val="000000"/>
                  </a:solidFill>
                  <a:round/>
                  <a:headEnd/>
                  <a:tailEnd/>
                </a:ln>
                <a:solidFill>
                  <a:srgbClr val="1F497D"/>
                </a:solidFill>
                <a:latin typeface="Calibri" panose="020F0502020204030204" pitchFamily="34" charset="0"/>
              </a:rPr>
              <a:t>KAIZEN  IDEA SHEET</a:t>
            </a:r>
          </a:p>
        </p:txBody>
      </p:sp>
      <p:sp>
        <p:nvSpPr>
          <p:cNvPr id="19" name="Rectangle 17"/>
          <p:cNvSpPr>
            <a:spLocks noChangeArrowheads="1"/>
          </p:cNvSpPr>
          <p:nvPr/>
        </p:nvSpPr>
        <p:spPr bwMode="auto">
          <a:xfrm>
            <a:off x="5077271" y="2143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QM</a:t>
            </a:r>
          </a:p>
        </p:txBody>
      </p:sp>
      <p:sp>
        <p:nvSpPr>
          <p:cNvPr id="20" name="Rectangle 18"/>
          <p:cNvSpPr>
            <a:spLocks noChangeArrowheads="1"/>
          </p:cNvSpPr>
          <p:nvPr/>
        </p:nvSpPr>
        <p:spPr bwMode="auto">
          <a:xfrm>
            <a:off x="5382071" y="214313"/>
            <a:ext cx="304800" cy="152400"/>
          </a:xfrm>
          <a:prstGeom prst="rect">
            <a:avLst/>
          </a:prstGeom>
          <a:solidFill>
            <a:srgbClr val="00B050"/>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PM</a:t>
            </a:r>
          </a:p>
        </p:txBody>
      </p:sp>
      <p:sp>
        <p:nvSpPr>
          <p:cNvPr id="21" name="Rectangle 19"/>
          <p:cNvSpPr>
            <a:spLocks noChangeArrowheads="1"/>
          </p:cNvSpPr>
          <p:nvPr/>
        </p:nvSpPr>
        <p:spPr bwMode="auto">
          <a:xfrm>
            <a:off x="5686871" y="214313"/>
            <a:ext cx="3032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JH</a:t>
            </a:r>
          </a:p>
        </p:txBody>
      </p:sp>
      <p:sp>
        <p:nvSpPr>
          <p:cNvPr id="22" name="Rectangle 20"/>
          <p:cNvSpPr>
            <a:spLocks noChangeArrowheads="1"/>
          </p:cNvSpPr>
          <p:nvPr/>
        </p:nvSpPr>
        <p:spPr bwMode="auto">
          <a:xfrm>
            <a:off x="5990084" y="2143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SHE</a:t>
            </a:r>
          </a:p>
        </p:txBody>
      </p:sp>
      <p:sp>
        <p:nvSpPr>
          <p:cNvPr id="23" name="Rectangle 21"/>
          <p:cNvSpPr>
            <a:spLocks noChangeArrowheads="1"/>
          </p:cNvSpPr>
          <p:nvPr/>
        </p:nvSpPr>
        <p:spPr bwMode="auto">
          <a:xfrm>
            <a:off x="6294884" y="2143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OT</a:t>
            </a:r>
          </a:p>
        </p:txBody>
      </p:sp>
      <p:sp>
        <p:nvSpPr>
          <p:cNvPr id="24" name="Rectangle 22"/>
          <p:cNvSpPr>
            <a:spLocks noChangeArrowheads="1"/>
          </p:cNvSpPr>
          <p:nvPr/>
        </p:nvSpPr>
        <p:spPr bwMode="auto">
          <a:xfrm>
            <a:off x="6599684" y="214313"/>
            <a:ext cx="304800"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DM</a:t>
            </a:r>
          </a:p>
        </p:txBody>
      </p:sp>
      <p:sp>
        <p:nvSpPr>
          <p:cNvPr id="25" name="Rectangle 23"/>
          <p:cNvSpPr>
            <a:spLocks noChangeArrowheads="1"/>
          </p:cNvSpPr>
          <p:nvPr/>
        </p:nvSpPr>
        <p:spPr bwMode="auto">
          <a:xfrm>
            <a:off x="6904484" y="2143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E&amp;T</a:t>
            </a:r>
          </a:p>
        </p:txBody>
      </p:sp>
      <p:sp>
        <p:nvSpPr>
          <p:cNvPr id="26" name="Rectangle 24"/>
          <p:cNvSpPr>
            <a:spLocks noChangeArrowheads="1"/>
          </p:cNvSpPr>
          <p:nvPr/>
        </p:nvSpPr>
        <p:spPr bwMode="auto">
          <a:xfrm>
            <a:off x="4772471" y="3667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27" name="Rectangle 25"/>
          <p:cNvSpPr>
            <a:spLocks noChangeArrowheads="1"/>
          </p:cNvSpPr>
          <p:nvPr/>
        </p:nvSpPr>
        <p:spPr bwMode="auto">
          <a:xfrm>
            <a:off x="5077271" y="3667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28" name="Rectangle 26"/>
          <p:cNvSpPr>
            <a:spLocks noChangeArrowheads="1"/>
          </p:cNvSpPr>
          <p:nvPr/>
        </p:nvSpPr>
        <p:spPr bwMode="auto">
          <a:xfrm>
            <a:off x="5382071" y="3667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29" name="Rectangle 27"/>
          <p:cNvSpPr>
            <a:spLocks noChangeArrowheads="1"/>
          </p:cNvSpPr>
          <p:nvPr/>
        </p:nvSpPr>
        <p:spPr bwMode="auto">
          <a:xfrm>
            <a:off x="5686871" y="366713"/>
            <a:ext cx="303213"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0" name="Rectangle 28"/>
          <p:cNvSpPr>
            <a:spLocks noChangeArrowheads="1"/>
          </p:cNvSpPr>
          <p:nvPr/>
        </p:nvSpPr>
        <p:spPr bwMode="auto">
          <a:xfrm>
            <a:off x="5990084" y="3667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1" name="Rectangle 29"/>
          <p:cNvSpPr>
            <a:spLocks noChangeArrowheads="1"/>
          </p:cNvSpPr>
          <p:nvPr/>
        </p:nvSpPr>
        <p:spPr bwMode="auto">
          <a:xfrm>
            <a:off x="6294884" y="3667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2" name="Rectangle 30"/>
          <p:cNvSpPr>
            <a:spLocks noChangeArrowheads="1"/>
          </p:cNvSpPr>
          <p:nvPr/>
        </p:nvSpPr>
        <p:spPr bwMode="auto">
          <a:xfrm>
            <a:off x="6599684" y="3667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3" name="Rectangle 31"/>
          <p:cNvSpPr>
            <a:spLocks noChangeArrowheads="1"/>
          </p:cNvSpPr>
          <p:nvPr/>
        </p:nvSpPr>
        <p:spPr bwMode="auto">
          <a:xfrm>
            <a:off x="6904484" y="3667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4" name="Rectangle 32"/>
          <p:cNvSpPr>
            <a:spLocks noChangeArrowheads="1"/>
          </p:cNvSpPr>
          <p:nvPr/>
        </p:nvSpPr>
        <p:spPr bwMode="auto">
          <a:xfrm>
            <a:off x="4772471" y="519113"/>
            <a:ext cx="304800" cy="152400"/>
          </a:xfrm>
          <a:prstGeom prst="rect">
            <a:avLst/>
          </a:prstGeom>
          <a:solidFill>
            <a:srgbClr val="00B050"/>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P</a:t>
            </a:r>
          </a:p>
        </p:txBody>
      </p:sp>
      <p:sp>
        <p:nvSpPr>
          <p:cNvPr id="35" name="Rectangle 33"/>
          <p:cNvSpPr>
            <a:spLocks noChangeArrowheads="1"/>
          </p:cNvSpPr>
          <p:nvPr/>
        </p:nvSpPr>
        <p:spPr bwMode="auto">
          <a:xfrm>
            <a:off x="5077271" y="519113"/>
            <a:ext cx="304800"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a:solidFill>
                  <a:srgbClr val="000000"/>
                </a:solidFill>
                <a:latin typeface="Calibri" panose="020F0502020204030204" pitchFamily="34" charset="0"/>
              </a:rPr>
              <a:t>Q</a:t>
            </a:r>
          </a:p>
        </p:txBody>
      </p:sp>
      <p:sp>
        <p:nvSpPr>
          <p:cNvPr id="36" name="Rectangle 34"/>
          <p:cNvSpPr>
            <a:spLocks noChangeArrowheads="1"/>
          </p:cNvSpPr>
          <p:nvPr/>
        </p:nvSpPr>
        <p:spPr bwMode="auto">
          <a:xfrm>
            <a:off x="5382071" y="519113"/>
            <a:ext cx="608013"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00"/>
                </a:solidFill>
                <a:latin typeface="Calibri" panose="020F0502020204030204" pitchFamily="34" charset="0"/>
              </a:rPr>
              <a:t>A</a:t>
            </a:r>
          </a:p>
        </p:txBody>
      </p:sp>
      <p:sp>
        <p:nvSpPr>
          <p:cNvPr id="37" name="Rectangle 35"/>
          <p:cNvSpPr>
            <a:spLocks noChangeArrowheads="1"/>
          </p:cNvSpPr>
          <p:nvPr/>
        </p:nvSpPr>
        <p:spPr bwMode="auto">
          <a:xfrm>
            <a:off x="5990084" y="519113"/>
            <a:ext cx="304800"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C</a:t>
            </a:r>
          </a:p>
        </p:txBody>
      </p:sp>
      <p:sp>
        <p:nvSpPr>
          <p:cNvPr id="38" name="Rectangle 36"/>
          <p:cNvSpPr>
            <a:spLocks noChangeArrowheads="1"/>
          </p:cNvSpPr>
          <p:nvPr/>
        </p:nvSpPr>
        <p:spPr bwMode="auto">
          <a:xfrm>
            <a:off x="6294884" y="519113"/>
            <a:ext cx="304800"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D</a:t>
            </a:r>
          </a:p>
        </p:txBody>
      </p:sp>
      <p:sp>
        <p:nvSpPr>
          <p:cNvPr id="39" name="Rectangle 37"/>
          <p:cNvSpPr>
            <a:spLocks noChangeArrowheads="1"/>
          </p:cNvSpPr>
          <p:nvPr/>
        </p:nvSpPr>
        <p:spPr bwMode="auto">
          <a:xfrm>
            <a:off x="6599684" y="519113"/>
            <a:ext cx="304800"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S</a:t>
            </a:r>
          </a:p>
        </p:txBody>
      </p:sp>
      <p:sp>
        <p:nvSpPr>
          <p:cNvPr id="40" name="Rectangle 38"/>
          <p:cNvSpPr>
            <a:spLocks noChangeArrowheads="1"/>
          </p:cNvSpPr>
          <p:nvPr/>
        </p:nvSpPr>
        <p:spPr bwMode="auto">
          <a:xfrm>
            <a:off x="6904484" y="519113"/>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M</a:t>
            </a:r>
          </a:p>
        </p:txBody>
      </p:sp>
      <p:sp>
        <p:nvSpPr>
          <p:cNvPr id="41" name="Rectangle 39"/>
          <p:cNvSpPr>
            <a:spLocks noChangeArrowheads="1"/>
          </p:cNvSpPr>
          <p:nvPr/>
        </p:nvSpPr>
        <p:spPr bwMode="auto">
          <a:xfrm>
            <a:off x="127446" y="900113"/>
            <a:ext cx="3046413"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KAIZEN THEME </a:t>
            </a:r>
            <a:r>
              <a:rPr lang="en-US" altLang="en-US" sz="1000" b="1">
                <a:latin typeface="Calibri" panose="020F0502020204030204" pitchFamily="34" charset="0"/>
              </a:rPr>
              <a:t>: </a:t>
            </a:r>
            <a:r>
              <a:rPr lang="en-US" altLang="en-US" sz="1000">
                <a:latin typeface="Calibri" panose="020F0502020204030204" pitchFamily="34" charset="0"/>
              </a:rPr>
              <a:t>To pin pressing reduce cycle  time . </a:t>
            </a:r>
          </a:p>
        </p:txBody>
      </p:sp>
      <p:sp>
        <p:nvSpPr>
          <p:cNvPr id="42" name="Rectangle 41"/>
          <p:cNvSpPr>
            <a:spLocks noChangeArrowheads="1"/>
          </p:cNvSpPr>
          <p:nvPr/>
        </p:nvSpPr>
        <p:spPr bwMode="auto">
          <a:xfrm>
            <a:off x="121096" y="1204913"/>
            <a:ext cx="3063875"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Problem present status :- </a:t>
            </a:r>
            <a:r>
              <a:rPr lang="en-US" altLang="en-US" sz="1000">
                <a:latin typeface="Calibri" panose="020F0502020204030204" pitchFamily="34" charset="0"/>
              </a:rPr>
              <a:t>Manually alignment pin pressing head &amp; pressing plunger </a:t>
            </a:r>
          </a:p>
        </p:txBody>
      </p:sp>
      <p:sp>
        <p:nvSpPr>
          <p:cNvPr id="43" name="Rectangle 43"/>
          <p:cNvSpPr>
            <a:spLocks noChangeArrowheads="1"/>
          </p:cNvSpPr>
          <p:nvPr/>
        </p:nvSpPr>
        <p:spPr bwMode="auto">
          <a:xfrm>
            <a:off x="3184971" y="1204913"/>
            <a:ext cx="325755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COUNTERMEASURE</a:t>
            </a:r>
            <a:r>
              <a:rPr lang="en-US" sz="1000" b="1">
                <a:latin typeface="Calibri" panose="020F0502020204030204" pitchFamily="34" charset="0"/>
              </a:rPr>
              <a:t>:-  </a:t>
            </a:r>
            <a:r>
              <a:rPr lang="en-US" sz="1000">
                <a:latin typeface="Calibri" panose="020F0502020204030204" pitchFamily="34" charset="0"/>
              </a:rPr>
              <a:t>Provide  dimple on component locater  alien the hole &amp; tool position   </a:t>
            </a:r>
          </a:p>
          <a:p>
            <a:endParaRPr lang="en-US" sz="1000" b="1">
              <a:latin typeface="Calibri" panose="020F0502020204030204" pitchFamily="34" charset="0"/>
            </a:endParaRPr>
          </a:p>
        </p:txBody>
      </p:sp>
      <p:sp>
        <p:nvSpPr>
          <p:cNvPr id="44" name="Rectangle 44"/>
          <p:cNvSpPr>
            <a:spLocks noChangeArrowheads="1"/>
          </p:cNvSpPr>
          <p:nvPr/>
        </p:nvSpPr>
        <p:spPr bwMode="auto">
          <a:xfrm>
            <a:off x="6447284" y="1204913"/>
            <a:ext cx="1295400" cy="242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BENCHMARK</a:t>
            </a:r>
          </a:p>
        </p:txBody>
      </p:sp>
      <p:sp>
        <p:nvSpPr>
          <p:cNvPr id="45" name="Rectangle 45"/>
          <p:cNvSpPr>
            <a:spLocks noChangeArrowheads="1"/>
          </p:cNvSpPr>
          <p:nvPr/>
        </p:nvSpPr>
        <p:spPr bwMode="auto">
          <a:xfrm>
            <a:off x="6447284" y="1447800"/>
            <a:ext cx="1295400" cy="266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TARGET</a:t>
            </a:r>
          </a:p>
        </p:txBody>
      </p:sp>
      <p:sp>
        <p:nvSpPr>
          <p:cNvPr id="46" name="Rectangle 46"/>
          <p:cNvSpPr>
            <a:spLocks noChangeArrowheads="1"/>
          </p:cNvSpPr>
          <p:nvPr/>
        </p:nvSpPr>
        <p:spPr bwMode="auto">
          <a:xfrm>
            <a:off x="6447284" y="1714500"/>
            <a:ext cx="1295400" cy="2524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KAIZEN START</a:t>
            </a:r>
          </a:p>
        </p:txBody>
      </p:sp>
      <p:sp>
        <p:nvSpPr>
          <p:cNvPr id="47" name="Rectangle 47"/>
          <p:cNvSpPr>
            <a:spLocks noChangeArrowheads="1"/>
          </p:cNvSpPr>
          <p:nvPr/>
        </p:nvSpPr>
        <p:spPr bwMode="auto">
          <a:xfrm>
            <a:off x="6447284" y="1966913"/>
            <a:ext cx="1295400" cy="242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33CC"/>
                </a:solidFill>
                <a:latin typeface="Calibri" panose="020F0502020204030204" pitchFamily="34" charset="0"/>
              </a:rPr>
              <a:t>KAIZEN FINISH</a:t>
            </a:r>
          </a:p>
        </p:txBody>
      </p:sp>
      <p:sp>
        <p:nvSpPr>
          <p:cNvPr id="48" name="Rectangle 48"/>
          <p:cNvSpPr>
            <a:spLocks noChangeArrowheads="1"/>
          </p:cNvSpPr>
          <p:nvPr/>
        </p:nvSpPr>
        <p:spPr bwMode="auto">
          <a:xfrm>
            <a:off x="7742684" y="1204913"/>
            <a:ext cx="1217612" cy="242887"/>
          </a:xfrm>
          <a:prstGeom prst="rect">
            <a:avLst/>
          </a:prstGeom>
          <a:noFill/>
          <a:ln w="9525">
            <a:solidFill>
              <a:schemeClr val="tx1"/>
            </a:solidFill>
            <a:miter lim="800000"/>
            <a:headEnd/>
            <a:tailEnd/>
          </a:ln>
          <a:extLst/>
        </p:spPr>
        <p:txBody>
          <a:bodyPr wrap="none" lIns="91430" tIns="45715" rIns="91430" bIns="45715" anchor="ctr"/>
          <a:lstStyle/>
          <a:p>
            <a:pPr>
              <a:defRPr/>
            </a:pPr>
            <a:r>
              <a:rPr lang="en-US" sz="1000" dirty="0">
                <a:solidFill>
                  <a:prstClr val="black"/>
                </a:solidFill>
                <a:latin typeface="Calibri" pitchFamily="34" charset="0"/>
                <a:cs typeface="Calibri" pitchFamily="34" charset="0"/>
              </a:rPr>
              <a:t>20 Sec</a:t>
            </a:r>
            <a:r>
              <a:rPr lang="en-US" sz="1050" dirty="0">
                <a:solidFill>
                  <a:prstClr val="black"/>
                </a:solidFill>
                <a:latin typeface="Calibri" pitchFamily="34" charset="0"/>
                <a:cs typeface="Calibri" pitchFamily="34" charset="0"/>
              </a:rPr>
              <a:t>.</a:t>
            </a:r>
            <a:endParaRPr lang="en-US" sz="1050" dirty="0">
              <a:solidFill>
                <a:prstClr val="black"/>
              </a:solidFill>
              <a:latin typeface="Calibri" pitchFamily="34" charset="0"/>
              <a:cs typeface="Calibri" pitchFamily="34" charset="0"/>
            </a:endParaRPr>
          </a:p>
        </p:txBody>
      </p:sp>
      <p:sp>
        <p:nvSpPr>
          <p:cNvPr id="49" name="Rectangle 49"/>
          <p:cNvSpPr>
            <a:spLocks noChangeArrowheads="1"/>
          </p:cNvSpPr>
          <p:nvPr/>
        </p:nvSpPr>
        <p:spPr bwMode="auto">
          <a:xfrm>
            <a:off x="7742684" y="1447800"/>
            <a:ext cx="1217612" cy="266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a:solidFill>
                  <a:srgbClr val="000000"/>
                </a:solidFill>
                <a:latin typeface="Calibri" panose="020F0502020204030204" pitchFamily="34" charset="0"/>
              </a:rPr>
              <a:t>15 Sec.</a:t>
            </a:r>
          </a:p>
        </p:txBody>
      </p:sp>
      <p:sp>
        <p:nvSpPr>
          <p:cNvPr id="50" name="Rectangle 50"/>
          <p:cNvSpPr>
            <a:spLocks noChangeArrowheads="1"/>
          </p:cNvSpPr>
          <p:nvPr/>
        </p:nvSpPr>
        <p:spPr bwMode="auto">
          <a:xfrm>
            <a:off x="7742684" y="1714500"/>
            <a:ext cx="1217612" cy="2524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a:solidFill>
                  <a:srgbClr val="000000"/>
                </a:solidFill>
                <a:latin typeface="Calibri" panose="020F0502020204030204" pitchFamily="34" charset="0"/>
              </a:rPr>
              <a:t>04.04.2017</a:t>
            </a:r>
          </a:p>
        </p:txBody>
      </p:sp>
      <p:sp>
        <p:nvSpPr>
          <p:cNvPr id="51" name="Rectangle 51"/>
          <p:cNvSpPr>
            <a:spLocks noChangeArrowheads="1"/>
          </p:cNvSpPr>
          <p:nvPr/>
        </p:nvSpPr>
        <p:spPr bwMode="auto">
          <a:xfrm>
            <a:off x="7742684" y="1966913"/>
            <a:ext cx="1217612" cy="242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a:solidFill>
                  <a:srgbClr val="000000"/>
                </a:solidFill>
                <a:latin typeface="Calibri" panose="020F0502020204030204" pitchFamily="34" charset="0"/>
              </a:rPr>
              <a:t>25.04.2017</a:t>
            </a:r>
          </a:p>
        </p:txBody>
      </p:sp>
      <p:sp>
        <p:nvSpPr>
          <p:cNvPr id="52" name="Rectangle 52"/>
          <p:cNvSpPr>
            <a:spLocks noChangeArrowheads="1"/>
          </p:cNvSpPr>
          <p:nvPr/>
        </p:nvSpPr>
        <p:spPr bwMode="auto">
          <a:xfrm>
            <a:off x="6445696" y="2400300"/>
            <a:ext cx="2514600" cy="419100"/>
          </a:xfrm>
          <a:prstGeom prst="rect">
            <a:avLst/>
          </a:prstGeom>
          <a:noFill/>
          <a:ln w="9525">
            <a:solidFill>
              <a:schemeClr val="tx1"/>
            </a:solidFill>
            <a:miter lim="800000"/>
            <a:headEnd/>
            <a:tailEnd/>
          </a:ln>
          <a:extLst/>
        </p:spPr>
        <p:txBody>
          <a:bodyPr wrap="none" lIns="91430" tIns="45715" rIns="91430" bIns="45715" anchor="ctr"/>
          <a:lstStyle/>
          <a:p>
            <a:pPr>
              <a:defRPr/>
            </a:pPr>
            <a:r>
              <a:rPr lang="en-US" altLang="en-US" sz="1000" b="1" dirty="0">
                <a:solidFill>
                  <a:srgbClr val="0033CC"/>
                </a:solidFill>
                <a:latin typeface="Calibri" pitchFamily="34" charset="0"/>
                <a:cs typeface="Calibri" pitchFamily="34" charset="0"/>
              </a:rPr>
              <a:t>TEAM MEMBERS  : </a:t>
            </a:r>
          </a:p>
          <a:p>
            <a:pPr marL="228574" indent="-228574">
              <a:buFontTx/>
              <a:buAutoNum type="arabicPeriod"/>
              <a:defRPr/>
            </a:pPr>
            <a:r>
              <a:rPr lang="en-US" altLang="en-US" sz="1000" dirty="0">
                <a:latin typeface="Calibri" pitchFamily="34" charset="0"/>
                <a:cs typeface="Calibri" pitchFamily="34" charset="0"/>
              </a:rPr>
              <a:t>Nitin Sutar </a:t>
            </a:r>
          </a:p>
          <a:p>
            <a:pPr marL="228574" indent="-228574">
              <a:buFontTx/>
              <a:buAutoNum type="arabicPeriod"/>
              <a:defRPr/>
            </a:pPr>
            <a:r>
              <a:rPr lang="en-US" altLang="en-US" sz="1000" dirty="0">
                <a:latin typeface="Calibri" pitchFamily="34" charset="0"/>
                <a:cs typeface="Calibri" pitchFamily="34" charset="0"/>
              </a:rPr>
              <a:t>Sagar namekar </a:t>
            </a:r>
          </a:p>
          <a:p>
            <a:pPr>
              <a:defRPr/>
            </a:pPr>
            <a:endParaRPr lang="en-US" altLang="en-US" sz="1000" dirty="0">
              <a:latin typeface="Calibri" pitchFamily="34" charset="0"/>
              <a:cs typeface="Calibri" pitchFamily="34" charset="0"/>
            </a:endParaRPr>
          </a:p>
        </p:txBody>
      </p:sp>
      <p:sp>
        <p:nvSpPr>
          <p:cNvPr id="53" name="Rectangle 55"/>
          <p:cNvSpPr>
            <a:spLocks noChangeArrowheads="1"/>
          </p:cNvSpPr>
          <p:nvPr/>
        </p:nvSpPr>
        <p:spPr bwMode="auto">
          <a:xfrm>
            <a:off x="6447284" y="2819400"/>
            <a:ext cx="2513012" cy="11176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BENEFITS :-</a:t>
            </a:r>
          </a:p>
          <a:p>
            <a:r>
              <a:rPr lang="en-US" altLang="en-US" sz="1000" b="1">
                <a:solidFill>
                  <a:srgbClr val="0033CC"/>
                </a:solidFill>
                <a:latin typeface="Calibri" panose="020F0502020204030204" pitchFamily="34" charset="0"/>
              </a:rPr>
              <a:t>P:-  </a:t>
            </a:r>
            <a:r>
              <a:rPr lang="en-US" altLang="en-US" sz="1000">
                <a:latin typeface="Calibri" panose="020F0502020204030204" pitchFamily="34" charset="0"/>
              </a:rPr>
              <a:t>Increase the productivity by 120/day</a:t>
            </a:r>
          </a:p>
          <a:p>
            <a:r>
              <a:rPr lang="en-US" altLang="en-US" sz="1000" b="1">
                <a:solidFill>
                  <a:srgbClr val="0033CC"/>
                </a:solidFill>
                <a:latin typeface="Calibri" panose="020F0502020204030204" pitchFamily="34" charset="0"/>
              </a:rPr>
              <a:t>Q:-  </a:t>
            </a:r>
            <a:r>
              <a:rPr lang="en-US" altLang="en-US" sz="1000">
                <a:latin typeface="Calibri" panose="020F0502020204030204" pitchFamily="34" charset="0"/>
              </a:rPr>
              <a:t>Reduced the wrong pin pressing </a:t>
            </a:r>
          </a:p>
          <a:p>
            <a:r>
              <a:rPr lang="en-US" altLang="en-US" sz="1000" b="1">
                <a:solidFill>
                  <a:srgbClr val="0033CC"/>
                </a:solidFill>
                <a:latin typeface="Calibri" panose="020F0502020204030204" pitchFamily="34" charset="0"/>
              </a:rPr>
              <a:t>M:- </a:t>
            </a:r>
            <a:r>
              <a:rPr lang="en-US" altLang="en-US" sz="1000">
                <a:latin typeface="Calibri" panose="020F0502020204030204" pitchFamily="34" charset="0"/>
              </a:rPr>
              <a:t>Reduced the operator fatigue increase</a:t>
            </a:r>
          </a:p>
          <a:p>
            <a:r>
              <a:rPr lang="en-US" altLang="en-US" sz="1000">
                <a:latin typeface="Calibri" panose="020F0502020204030204" pitchFamily="34" charset="0"/>
              </a:rPr>
              <a:t> the Operator moral</a:t>
            </a:r>
            <a:endParaRPr lang="en-US" altLang="en-US" sz="1000" b="1">
              <a:solidFill>
                <a:srgbClr val="0033CC"/>
              </a:solidFill>
              <a:latin typeface="Calibri" panose="020F0502020204030204" pitchFamily="34" charset="0"/>
            </a:endParaRPr>
          </a:p>
        </p:txBody>
      </p:sp>
      <p:sp>
        <p:nvSpPr>
          <p:cNvPr id="54" name="Rectangle 59"/>
          <p:cNvSpPr>
            <a:spLocks noChangeArrowheads="1"/>
          </p:cNvSpPr>
          <p:nvPr/>
        </p:nvSpPr>
        <p:spPr bwMode="auto">
          <a:xfrm>
            <a:off x="121096" y="6273800"/>
            <a:ext cx="3063875" cy="2635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a:solidFill>
                  <a:srgbClr val="0000CC"/>
                </a:solidFill>
                <a:latin typeface="Calibri" panose="020F0502020204030204" pitchFamily="34" charset="0"/>
              </a:rPr>
              <a:t>MANAGER’S SIGN :- </a:t>
            </a:r>
            <a:r>
              <a:rPr lang="en-US" altLang="en-US" sz="1000">
                <a:latin typeface="Calibri" panose="020F0502020204030204" pitchFamily="34" charset="0"/>
              </a:rPr>
              <a:t>Ganesh Gaikwad  </a:t>
            </a:r>
          </a:p>
        </p:txBody>
      </p:sp>
      <p:sp>
        <p:nvSpPr>
          <p:cNvPr id="55" name="Rectangle 60"/>
          <p:cNvSpPr>
            <a:spLocks noChangeArrowheads="1"/>
          </p:cNvSpPr>
          <p:nvPr/>
        </p:nvSpPr>
        <p:spPr bwMode="auto">
          <a:xfrm>
            <a:off x="121096" y="5954713"/>
            <a:ext cx="3063875" cy="3190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REGISTERED BY </a:t>
            </a:r>
            <a:r>
              <a:rPr lang="en-US" altLang="en-US" sz="1000">
                <a:latin typeface="Calibri" panose="020F0502020204030204" pitchFamily="34" charset="0"/>
              </a:rPr>
              <a:t>:-Sagar  Namekar  </a:t>
            </a:r>
            <a:endParaRPr lang="en-US" altLang="en-US" sz="1000">
              <a:solidFill>
                <a:srgbClr val="0033CC"/>
              </a:solidFill>
              <a:latin typeface="Calibri" panose="020F0502020204030204" pitchFamily="34" charset="0"/>
            </a:endParaRPr>
          </a:p>
        </p:txBody>
      </p:sp>
      <p:sp>
        <p:nvSpPr>
          <p:cNvPr id="56" name="Rectangle 61"/>
          <p:cNvSpPr>
            <a:spLocks noChangeArrowheads="1"/>
          </p:cNvSpPr>
          <p:nvPr/>
        </p:nvSpPr>
        <p:spPr bwMode="auto">
          <a:xfrm>
            <a:off x="121096" y="5664200"/>
            <a:ext cx="3063875" cy="2905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REGISTRATION NO. &amp; DATE : 4.04.2017</a:t>
            </a:r>
            <a:endParaRPr lang="en-US" altLang="en-US" sz="1000">
              <a:latin typeface="Calibri" panose="020F0502020204030204" pitchFamily="34" charset="0"/>
            </a:endParaRPr>
          </a:p>
        </p:txBody>
      </p:sp>
      <p:sp>
        <p:nvSpPr>
          <p:cNvPr id="57" name="Rectangle 62"/>
          <p:cNvSpPr>
            <a:spLocks noChangeArrowheads="1"/>
          </p:cNvSpPr>
          <p:nvPr/>
        </p:nvSpPr>
        <p:spPr bwMode="auto">
          <a:xfrm>
            <a:off x="121096" y="3719513"/>
            <a:ext cx="3063875" cy="15382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0000CC"/>
                </a:solidFill>
                <a:latin typeface="Calibri" panose="020F0502020204030204" pitchFamily="34" charset="0"/>
              </a:rPr>
              <a:t>WHY - WHY ANALYSIS -</a:t>
            </a:r>
            <a:r>
              <a:rPr lang="en-US" altLang="en-US" sz="1000" b="1">
                <a:solidFill>
                  <a:srgbClr val="0000CC"/>
                </a:solidFill>
                <a:latin typeface="Calibri" panose="020F0502020204030204" pitchFamily="34" charset="0"/>
              </a:rPr>
              <a:t>  </a:t>
            </a:r>
          </a:p>
          <a:p>
            <a:r>
              <a:rPr lang="en-US" altLang="en-US" sz="1000" b="1">
                <a:solidFill>
                  <a:srgbClr val="0000CC"/>
                </a:solidFill>
                <a:latin typeface="Calibri" panose="020F0502020204030204" pitchFamily="34" charset="0"/>
              </a:rPr>
              <a:t>Why1</a:t>
            </a:r>
            <a:r>
              <a:rPr lang="en-US" sz="1000" b="1">
                <a:solidFill>
                  <a:srgbClr val="0000CC"/>
                </a:solidFill>
                <a:latin typeface="Calibri" panose="020F0502020204030204" pitchFamily="34" charset="0"/>
              </a:rPr>
              <a:t> :-  </a:t>
            </a:r>
            <a:r>
              <a:rPr lang="en-US" sz="1000">
                <a:latin typeface="Calibri" panose="020F0502020204030204" pitchFamily="34" charset="0"/>
              </a:rPr>
              <a:t>Current Cycle time 20 Sec.</a:t>
            </a:r>
          </a:p>
          <a:p>
            <a:r>
              <a:rPr lang="en-US" sz="1000" b="1">
                <a:solidFill>
                  <a:srgbClr val="0000CC"/>
                </a:solidFill>
                <a:latin typeface="Calibri" panose="020F0502020204030204" pitchFamily="34" charset="0"/>
              </a:rPr>
              <a:t>Why2:-</a:t>
            </a:r>
            <a:r>
              <a:rPr lang="en-US" sz="1000">
                <a:solidFill>
                  <a:srgbClr val="000000"/>
                </a:solidFill>
                <a:latin typeface="Calibri" panose="020F0502020204030204" pitchFamily="34" charset="0"/>
              </a:rPr>
              <a:t>  Manually alien the pressing tool &amp; pressing pin head position.</a:t>
            </a:r>
          </a:p>
          <a:p>
            <a:r>
              <a:rPr lang="en-US" altLang="en-US" sz="1000" b="1">
                <a:solidFill>
                  <a:srgbClr val="0000FF"/>
                </a:solidFill>
                <a:latin typeface="Calibri" panose="020F0502020204030204" pitchFamily="34" charset="0"/>
              </a:rPr>
              <a:t>Why3</a:t>
            </a:r>
            <a:r>
              <a:rPr lang="en-US" sz="1000" b="1">
                <a:solidFill>
                  <a:srgbClr val="0000CC"/>
                </a:solidFill>
                <a:latin typeface="Calibri" panose="020F0502020204030204" pitchFamily="34" charset="0"/>
              </a:rPr>
              <a:t> :-  </a:t>
            </a:r>
            <a:r>
              <a:rPr lang="en-US" sz="1000">
                <a:latin typeface="Calibri" panose="020F0502020204030204" pitchFamily="34" charset="0"/>
              </a:rPr>
              <a:t>Five pin location alien by manually.</a:t>
            </a:r>
            <a:endParaRPr lang="en-US" altLang="en-US" sz="1000">
              <a:latin typeface="Calibri" panose="020F0502020204030204" pitchFamily="34" charset="0"/>
            </a:endParaRPr>
          </a:p>
          <a:p>
            <a:r>
              <a:rPr lang="en-US" altLang="en-US" sz="1000" b="1">
                <a:solidFill>
                  <a:srgbClr val="0000FF"/>
                </a:solidFill>
                <a:latin typeface="Calibri" panose="020F0502020204030204" pitchFamily="34" charset="0"/>
              </a:rPr>
              <a:t>Why4:- </a:t>
            </a:r>
            <a:r>
              <a:rPr lang="en-US" altLang="en-US" sz="1000">
                <a:latin typeface="Calibri" panose="020F0502020204030204" pitchFamily="34" charset="0"/>
              </a:rPr>
              <a:t>No provision for pin hole &amp; pressing  tool alignment into fixture</a:t>
            </a:r>
          </a:p>
        </p:txBody>
      </p:sp>
      <p:sp>
        <p:nvSpPr>
          <p:cNvPr id="58" name="Rectangle 63"/>
          <p:cNvSpPr>
            <a:spLocks noChangeArrowheads="1"/>
          </p:cNvSpPr>
          <p:nvPr/>
        </p:nvSpPr>
        <p:spPr bwMode="auto">
          <a:xfrm>
            <a:off x="3184971" y="3719513"/>
            <a:ext cx="3262313" cy="28178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RESULT :- </a:t>
            </a:r>
            <a:r>
              <a:rPr lang="en-US" altLang="en-US" sz="1000">
                <a:latin typeface="Calibri" panose="020F0502020204030204" pitchFamily="34" charset="0"/>
              </a:rPr>
              <a:t>Five pin pressing, save 1 sec/pin pressing total </a:t>
            </a:r>
          </a:p>
          <a:p>
            <a:r>
              <a:rPr lang="en-US" altLang="en-US" sz="1000">
                <a:latin typeface="Calibri" panose="020F0502020204030204" pitchFamily="34" charset="0"/>
              </a:rPr>
              <a:t>Save the 5 sec./component </a:t>
            </a:r>
          </a:p>
          <a:p>
            <a:endParaRPr lang="en-US" altLang="en-US" sz="1000" b="1">
              <a:solidFill>
                <a:srgbClr val="0000CC"/>
              </a:solidFill>
              <a:latin typeface="Calibri" panose="020F0502020204030204" pitchFamily="34" charset="0"/>
            </a:endParaRPr>
          </a:p>
          <a:p>
            <a:endParaRPr lang="en-US" altLang="en-US" sz="1000" b="1">
              <a:solidFill>
                <a:srgbClr val="0000CC"/>
              </a:solidFill>
              <a:latin typeface="Calibri" panose="020F0502020204030204" pitchFamily="34" charset="0"/>
            </a:endParaRPr>
          </a:p>
          <a:p>
            <a:endParaRPr lang="en-US" altLang="en-US" sz="1000" b="1">
              <a:solidFill>
                <a:srgbClr val="0000CC"/>
              </a:solidFill>
              <a:latin typeface="Calibri" panose="020F0502020204030204" pitchFamily="34" charset="0"/>
            </a:endParaRPr>
          </a:p>
          <a:p>
            <a:endParaRPr lang="en-US" altLang="en-US" sz="1000" b="1">
              <a:solidFill>
                <a:srgbClr val="0000CC"/>
              </a:solidFill>
              <a:latin typeface="Calibri" panose="020F0502020204030204" pitchFamily="34" charset="0"/>
            </a:endParaRPr>
          </a:p>
        </p:txBody>
      </p:sp>
      <p:sp>
        <p:nvSpPr>
          <p:cNvPr id="59" name="Rectangle 81"/>
          <p:cNvSpPr>
            <a:spLocks noChangeArrowheads="1"/>
          </p:cNvSpPr>
          <p:nvPr/>
        </p:nvSpPr>
        <p:spPr bwMode="auto">
          <a:xfrm>
            <a:off x="8426896" y="6156325"/>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b="1">
              <a:solidFill>
                <a:srgbClr val="000000"/>
              </a:solidFill>
              <a:latin typeface="Calibri" panose="020F0502020204030204" pitchFamily="34" charset="0"/>
            </a:endParaRPr>
          </a:p>
        </p:txBody>
      </p:sp>
      <p:sp>
        <p:nvSpPr>
          <p:cNvPr id="60" name="Rectangle 85"/>
          <p:cNvSpPr>
            <a:spLocks noChangeArrowheads="1"/>
          </p:cNvSpPr>
          <p:nvPr/>
        </p:nvSpPr>
        <p:spPr bwMode="auto">
          <a:xfrm>
            <a:off x="6447284" y="3937000"/>
            <a:ext cx="251301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CC"/>
                </a:solidFill>
                <a:latin typeface="Calibri" panose="020F0502020204030204" pitchFamily="34" charset="0"/>
              </a:rPr>
              <a:t>KAIZEN SUSTENANCE</a:t>
            </a:r>
          </a:p>
        </p:txBody>
      </p:sp>
      <p:sp>
        <p:nvSpPr>
          <p:cNvPr id="61" name="Line 83"/>
          <p:cNvSpPr>
            <a:spLocks noChangeShapeType="1"/>
          </p:cNvSpPr>
          <p:nvPr/>
        </p:nvSpPr>
        <p:spPr bwMode="auto">
          <a:xfrm>
            <a:off x="6294884" y="2041525"/>
            <a:ext cx="0" cy="2682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91430" tIns="45715" rIns="91430" bIns="45715"/>
          <a:lstStyle/>
          <a:p>
            <a:endParaRPr lang="en-US"/>
          </a:p>
        </p:txBody>
      </p:sp>
      <p:sp>
        <p:nvSpPr>
          <p:cNvPr id="62" name="Line 86"/>
          <p:cNvSpPr>
            <a:spLocks noChangeShapeType="1"/>
          </p:cNvSpPr>
          <p:nvPr/>
        </p:nvSpPr>
        <p:spPr bwMode="auto">
          <a:xfrm>
            <a:off x="6294884" y="1966913"/>
            <a:ext cx="0" cy="27305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91430" tIns="45715" rIns="91430" bIns="45715"/>
          <a:lstStyle/>
          <a:p>
            <a:endParaRPr lang="en-US"/>
          </a:p>
        </p:txBody>
      </p:sp>
      <p:sp>
        <p:nvSpPr>
          <p:cNvPr id="63" name="Line 87"/>
          <p:cNvSpPr>
            <a:spLocks noChangeShapeType="1"/>
          </p:cNvSpPr>
          <p:nvPr/>
        </p:nvSpPr>
        <p:spPr bwMode="auto">
          <a:xfrm>
            <a:off x="6294884" y="2214563"/>
            <a:ext cx="0" cy="7620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91430" tIns="45715" rIns="91430" bIns="45715"/>
          <a:lstStyle/>
          <a:p>
            <a:endParaRPr lang="en-US"/>
          </a:p>
        </p:txBody>
      </p:sp>
      <p:sp>
        <p:nvSpPr>
          <p:cNvPr id="64" name="Rectangle 88"/>
          <p:cNvSpPr>
            <a:spLocks noChangeArrowheads="1"/>
          </p:cNvSpPr>
          <p:nvPr/>
        </p:nvSpPr>
        <p:spPr bwMode="auto">
          <a:xfrm>
            <a:off x="6447284" y="4244975"/>
            <a:ext cx="2513012" cy="1114425"/>
          </a:xfrm>
          <a:prstGeom prst="rect">
            <a:avLst/>
          </a:prstGeom>
          <a:noFill/>
          <a:ln>
            <a:solidFill>
              <a:schemeClr val="tx1"/>
            </a:solidFill>
          </a:ln>
          <a:extLst/>
        </p:spPr>
        <p:txBody>
          <a:bodyPr lIns="91430" tIns="45715" rIns="91430" bIns="45715"/>
          <a:lstStyle/>
          <a:p>
            <a:pPr>
              <a:defRPr/>
            </a:pPr>
            <a:r>
              <a:rPr lang="en-US" sz="1000" b="1" dirty="0">
                <a:solidFill>
                  <a:srgbClr val="0000CC"/>
                </a:solidFill>
                <a:latin typeface="Calibri"/>
              </a:rPr>
              <a:t>WHAT TO DO:-</a:t>
            </a:r>
            <a:r>
              <a:rPr lang="en-US" sz="1000" dirty="0"/>
              <a:t>. </a:t>
            </a:r>
          </a:p>
          <a:p>
            <a:pPr>
              <a:defRPr/>
            </a:pPr>
            <a:r>
              <a:rPr lang="en-US" sz="1000" b="1" dirty="0">
                <a:solidFill>
                  <a:srgbClr val="0000CC"/>
                </a:solidFill>
                <a:latin typeface="Calibri"/>
              </a:rPr>
              <a:t>HOW TO DO:-</a:t>
            </a:r>
            <a:r>
              <a:rPr lang="en-US" sz="1000" dirty="0">
                <a:solidFill>
                  <a:srgbClr val="0000CC"/>
                </a:solidFill>
                <a:latin typeface="Calibri"/>
              </a:rPr>
              <a:t>visual</a:t>
            </a:r>
            <a:r>
              <a:rPr lang="en-US" sz="1000" b="1" dirty="0">
                <a:solidFill>
                  <a:srgbClr val="0000CC"/>
                </a:solidFill>
                <a:latin typeface="Calibri"/>
              </a:rPr>
              <a:t> </a:t>
            </a:r>
            <a:endParaRPr lang="en-US" sz="1000" dirty="0"/>
          </a:p>
          <a:p>
            <a:pPr>
              <a:defRPr/>
            </a:pPr>
            <a:r>
              <a:rPr lang="en-US" sz="1000" b="1" dirty="0">
                <a:solidFill>
                  <a:srgbClr val="0000CC"/>
                </a:solidFill>
                <a:latin typeface="Calibri"/>
              </a:rPr>
              <a:t>FREQUENCY :- </a:t>
            </a:r>
            <a:r>
              <a:rPr lang="en-US" sz="1000" dirty="0">
                <a:solidFill>
                  <a:srgbClr val="0000CC"/>
                </a:solidFill>
                <a:latin typeface="Calibri"/>
              </a:rPr>
              <a:t>As per PM schedule  </a:t>
            </a:r>
            <a:endParaRPr lang="en-US" sz="1000" dirty="0">
              <a:solidFill>
                <a:schemeClr val="tx1">
                  <a:lumMod val="85000"/>
                  <a:lumOff val="15000"/>
                </a:schemeClr>
              </a:solidFill>
            </a:endParaRPr>
          </a:p>
        </p:txBody>
      </p:sp>
      <p:sp>
        <p:nvSpPr>
          <p:cNvPr id="65" name="TextBox 4"/>
          <p:cNvSpPr txBox="1">
            <a:spLocks noChangeArrowheads="1"/>
          </p:cNvSpPr>
          <p:nvPr/>
        </p:nvSpPr>
        <p:spPr bwMode="auto">
          <a:xfrm>
            <a:off x="1151384" y="296863"/>
            <a:ext cx="3857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00"/>
                </a:solidFill>
                <a:latin typeface="Calibri" panose="020F0502020204030204" pitchFamily="34" charset="0"/>
              </a:rPr>
              <a:t>P15</a:t>
            </a:r>
          </a:p>
        </p:txBody>
      </p:sp>
      <p:sp>
        <p:nvSpPr>
          <p:cNvPr id="66" name="Rounded Rectangle 95"/>
          <p:cNvSpPr>
            <a:spLocks noChangeArrowheads="1"/>
          </p:cNvSpPr>
          <p:nvPr/>
        </p:nvSpPr>
        <p:spPr bwMode="auto">
          <a:xfrm>
            <a:off x="5796409" y="3303588"/>
            <a:ext cx="606425" cy="273050"/>
          </a:xfrm>
          <a:prstGeom prst="roundRect">
            <a:avLst>
              <a:gd name="adj" fmla="val 16667"/>
            </a:avLst>
          </a:pr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lIns="91430" tIns="45715" rIns="91430" bIns="45715">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a:solidFill>
                  <a:schemeClr val="bg1"/>
                </a:solidFill>
                <a:latin typeface="Calibri" panose="020F0502020204030204" pitchFamily="34" charset="0"/>
              </a:rPr>
              <a:t>After</a:t>
            </a:r>
          </a:p>
        </p:txBody>
      </p:sp>
      <p:sp>
        <p:nvSpPr>
          <p:cNvPr id="67" name="Rounded Rectangle 96"/>
          <p:cNvSpPr>
            <a:spLocks noChangeArrowheads="1"/>
          </p:cNvSpPr>
          <p:nvPr/>
        </p:nvSpPr>
        <p:spPr bwMode="auto">
          <a:xfrm>
            <a:off x="2478534" y="3276600"/>
            <a:ext cx="614362" cy="273050"/>
          </a:xfrm>
          <a:prstGeom prst="roundRect">
            <a:avLst>
              <a:gd name="adj" fmla="val 16667"/>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lIns="91430" tIns="45715" rIns="91430" bIns="45715">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a:solidFill>
                  <a:schemeClr val="bg1"/>
                </a:solidFill>
                <a:latin typeface="Calibri" panose="020F0502020204030204" pitchFamily="34" charset="0"/>
              </a:rPr>
              <a:t>Before</a:t>
            </a:r>
          </a:p>
        </p:txBody>
      </p:sp>
      <p:sp>
        <p:nvSpPr>
          <p:cNvPr id="68" name="Rectangle 82"/>
          <p:cNvSpPr>
            <a:spLocks noChangeArrowheads="1"/>
          </p:cNvSpPr>
          <p:nvPr/>
        </p:nvSpPr>
        <p:spPr bwMode="auto">
          <a:xfrm>
            <a:off x="108396" y="5257800"/>
            <a:ext cx="304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000" b="1">
                <a:solidFill>
                  <a:srgbClr val="FF0000"/>
                </a:solidFill>
                <a:latin typeface="Calibri" panose="020F0502020204030204" pitchFamily="34" charset="0"/>
              </a:rPr>
              <a:t>ROOT CAUSE : </a:t>
            </a:r>
            <a:r>
              <a:rPr lang="en-US" altLang="en-US" sz="1000">
                <a:latin typeface="Calibri" panose="020F0502020204030204" pitchFamily="34" charset="0"/>
              </a:rPr>
              <a:t>No provision for pin hole &amp; pressing  tool alignment into fixture</a:t>
            </a:r>
          </a:p>
        </p:txBody>
      </p:sp>
      <p:sp>
        <p:nvSpPr>
          <p:cNvPr id="69" name="Rectangle 105"/>
          <p:cNvSpPr>
            <a:spLocks noChangeArrowheads="1"/>
          </p:cNvSpPr>
          <p:nvPr/>
        </p:nvSpPr>
        <p:spPr bwMode="auto">
          <a:xfrm>
            <a:off x="121096" y="193675"/>
            <a:ext cx="8839200" cy="634365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000">
              <a:solidFill>
                <a:srgbClr val="000000"/>
              </a:solidFill>
              <a:latin typeface="Calibri" panose="020F0502020204030204" pitchFamily="34" charset="0"/>
            </a:endParaRPr>
          </a:p>
        </p:txBody>
      </p:sp>
      <p:pic>
        <p:nvPicPr>
          <p:cNvPr id="70" name="Picture 9" descr="advi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021" y="290513"/>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 name="Chart 154"/>
          <p:cNvGraphicFramePr>
            <a:graphicFrameLocks/>
          </p:cNvGraphicFramePr>
          <p:nvPr>
            <p:extLst>
              <p:ext uri="{D42A27DB-BD31-4B8C-83A1-F6EECF244321}">
                <p14:modId xmlns:p14="http://schemas.microsoft.com/office/powerpoint/2010/main" val="2209475973"/>
              </p:ext>
            </p:extLst>
          </p:nvPr>
        </p:nvGraphicFramePr>
        <p:xfrm>
          <a:off x="3223071" y="4297363"/>
          <a:ext cx="3259138" cy="2206625"/>
        </p:xfrm>
        <a:graphic>
          <a:graphicData uri="http://schemas.openxmlformats.org/presentationml/2006/ole">
            <mc:AlternateContent xmlns:mc="http://schemas.openxmlformats.org/markup-compatibility/2006">
              <mc:Choice xmlns:v="urn:schemas-microsoft-com:vml" Requires="v">
                <p:oleObj spid="_x0000_s1026" r:id="rId7" imgW="3255546" imgH="2206943" progId="Excel.Chart.8">
                  <p:embed/>
                </p:oleObj>
              </mc:Choice>
              <mc:Fallback>
                <p:oleObj r:id="rId7" imgW="3255546" imgH="2206943" progId="Excel.Chart.8">
                  <p:embed/>
                  <p:pic>
                    <p:nvPicPr>
                      <p:cNvPr id="0" name=""/>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23071" y="4297363"/>
                        <a:ext cx="3259138" cy="220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 name="Table 71"/>
          <p:cNvGraphicFramePr>
            <a:graphicFrameLocks noGrp="1"/>
          </p:cNvGraphicFramePr>
          <p:nvPr>
            <p:extLst>
              <p:ext uri="{D42A27DB-BD31-4B8C-83A1-F6EECF244321}">
                <p14:modId xmlns:p14="http://schemas.microsoft.com/office/powerpoint/2010/main" val="3123767116"/>
              </p:ext>
            </p:extLst>
          </p:nvPr>
        </p:nvGraphicFramePr>
        <p:xfrm>
          <a:off x="6450459" y="5359400"/>
          <a:ext cx="2509838" cy="1200150"/>
        </p:xfrm>
        <a:graphic>
          <a:graphicData uri="http://schemas.openxmlformats.org/drawingml/2006/table">
            <a:tbl>
              <a:tblPr firstRow="1" bandRow="1">
                <a:tableStyleId>{5C22544A-7EE6-4342-B048-85BDC9FD1C3A}</a:tableStyleId>
              </a:tblPr>
              <a:tblGrid>
                <a:gridCol w="302830"/>
                <a:gridCol w="456622"/>
                <a:gridCol w="747393"/>
                <a:gridCol w="503247"/>
                <a:gridCol w="499746"/>
              </a:tblGrid>
              <a:tr h="55520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1" dirty="0" smtClean="0">
                          <a:solidFill>
                            <a:srgbClr val="0000CC"/>
                          </a:solidFill>
                          <a:latin typeface="Calibri" pitchFamily="34" charset="0"/>
                          <a:cs typeface="Calibri" pitchFamily="34" charset="0"/>
                        </a:rPr>
                        <a:t>SCOPE &amp; PLAN FOR HORIZONTAL DEPLOYMENT</a:t>
                      </a: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974">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CELL</a:t>
                      </a:r>
                      <a:endParaRPr lang="en-US" sz="700" b="1" dirty="0">
                        <a:latin typeface="Arial" panose="020B0604020202020204" pitchFamily="34" charset="0"/>
                        <a:cs typeface="Arial" panose="020B0604020202020204" pitchFamily="34"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STATUS</a:t>
                      </a:r>
                      <a:endParaRPr lang="en-US" sz="700" b="1" dirty="0">
                        <a:latin typeface="Arial" panose="020B0604020202020204" pitchFamily="34" charset="0"/>
                        <a:cs typeface="Arial" panose="020B0604020202020204" pitchFamily="34"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9971">
                <a:tc>
                  <a:txBody>
                    <a:bodyPr/>
                    <a:lstStyle/>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smtClean="0">
                          <a:latin typeface="Arial" panose="020B0604020202020204" pitchFamily="34" charset="0"/>
                          <a:cs typeface="Arial" panose="020B0604020202020204" pitchFamily="34" charset="0"/>
                        </a:rPr>
                        <a:t>NA</a:t>
                      </a:r>
                      <a:endParaRPr lang="en-US" sz="800" dirty="0">
                        <a:latin typeface="Arial" panose="020B0604020202020204" pitchFamily="34" charset="0"/>
                        <a:cs typeface="Arial" panose="020B0604020202020204" pitchFamily="34"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r>
                        <a:rPr lang="en-US" sz="900" b="0" kern="1200" dirty="0" smtClean="0">
                          <a:solidFill>
                            <a:schemeClr val="tx1"/>
                          </a:solidFill>
                          <a:latin typeface="Calibri"/>
                          <a:ea typeface="+mn-ea"/>
                          <a:cs typeface="Arial" charset="0"/>
                        </a:rPr>
                        <a:t>NA</a:t>
                      </a:r>
                      <a:endParaRPr lang="en-US" sz="900" b="0" kern="1200" dirty="0">
                        <a:solidFill>
                          <a:schemeClr val="tx1"/>
                        </a:solidFill>
                        <a:latin typeface="Calibri"/>
                        <a:ea typeface="+mn-ea"/>
                        <a:cs typeface="Arial"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eaLnBrk="1" fontAlgn="auto" hangingPunct="1">
                        <a:spcBef>
                          <a:spcPts val="0"/>
                        </a:spcBef>
                        <a:spcAft>
                          <a:spcPts val="0"/>
                        </a:spcAft>
                        <a:defRPr/>
                      </a:pPr>
                      <a:r>
                        <a:rPr lang="en-US" sz="900" b="0" kern="1200" dirty="0" smtClean="0">
                          <a:solidFill>
                            <a:schemeClr val="tx1"/>
                          </a:solidFill>
                          <a:latin typeface="Calibri"/>
                          <a:ea typeface="+mn-ea"/>
                          <a:cs typeface="Arial" charset="0"/>
                        </a:rPr>
                        <a:t>NA</a:t>
                      </a:r>
                      <a:endParaRPr lang="en-US" sz="900" b="0" kern="1200" dirty="0">
                        <a:solidFill>
                          <a:schemeClr val="tx1"/>
                        </a:solidFill>
                        <a:latin typeface="Calibri"/>
                        <a:ea typeface="+mn-ea"/>
                        <a:cs typeface="Arial"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0" kern="1200" dirty="0" smtClean="0">
                          <a:solidFill>
                            <a:schemeClr val="tx1"/>
                          </a:solidFill>
                          <a:latin typeface="Calibri"/>
                          <a:ea typeface="+mn-ea"/>
                          <a:cs typeface="Arial" charset="0"/>
                        </a:rPr>
                        <a:t>NA</a:t>
                      </a:r>
                      <a:endParaRPr lang="en-US" sz="800" b="0" kern="1200" dirty="0">
                        <a:solidFill>
                          <a:schemeClr val="tx1"/>
                        </a:solidFill>
                        <a:latin typeface="Calibri"/>
                        <a:ea typeface="+mn-ea"/>
                        <a:cs typeface="Arial" charset="0"/>
                      </a:endParaRPr>
                    </a:p>
                  </a:txBody>
                  <a:tcPr marT="45743" marB="457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3" name="Rectangle 156"/>
          <p:cNvSpPr>
            <a:spLocks noChangeArrowheads="1"/>
          </p:cNvSpPr>
          <p:nvPr/>
        </p:nvSpPr>
        <p:spPr bwMode="auto">
          <a:xfrm>
            <a:off x="3184971" y="1662113"/>
            <a:ext cx="3262313" cy="2057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sz="1000" b="1">
              <a:solidFill>
                <a:srgbClr val="0033CC"/>
              </a:solidFill>
              <a:latin typeface="Calibri" panose="020F0502020204030204" pitchFamily="34" charset="0"/>
            </a:endParaRPr>
          </a:p>
        </p:txBody>
      </p:sp>
      <p:cxnSp>
        <p:nvCxnSpPr>
          <p:cNvPr id="74" name="Straight Arrow Connector 73"/>
          <p:cNvCxnSpPr/>
          <p:nvPr/>
        </p:nvCxnSpPr>
        <p:spPr>
          <a:xfrm>
            <a:off x="4235896" y="4945063"/>
            <a:ext cx="993775" cy="211137"/>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2562115"/>
      </p:ext>
    </p:extLst>
  </p:cSld>
  <p:clrMapOvr>
    <a:masterClrMapping/>
  </p:clrMapOvr>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TotalTime>
  <Words>284</Words>
  <Application>Microsoft Office PowerPoint</Application>
  <PresentationFormat>On-screen Show (4:3)</PresentationFormat>
  <Paragraphs>78</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Times New Roman</vt:lpstr>
      <vt:lpstr>Wingdings</vt:lpstr>
      <vt:lpstr>Wingdings 3</vt:lpstr>
      <vt:lpstr>B2B Template (Arial)</vt:lpstr>
      <vt:lpstr>Microsoft Excel Chart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Shrikant Kulkarni</cp:lastModifiedBy>
  <cp:revision>237</cp:revision>
  <cp:lastPrinted>2016-08-29T12:27:49Z</cp:lastPrinted>
  <dcterms:created xsi:type="dcterms:W3CDTF">2006-08-16T00:00:00Z</dcterms:created>
  <dcterms:modified xsi:type="dcterms:W3CDTF">2017-06-17T11:12:44Z</dcterms:modified>
</cp:coreProperties>
</file>